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0"/>
  </p:notesMasterIdLst>
  <p:sldIdLst>
    <p:sldId id="295" r:id="rId2"/>
    <p:sldId id="293" r:id="rId3"/>
    <p:sldId id="290" r:id="rId4"/>
    <p:sldId id="299" r:id="rId5"/>
    <p:sldId id="298" r:id="rId6"/>
    <p:sldId id="294" r:id="rId7"/>
    <p:sldId id="303" r:id="rId8"/>
    <p:sldId id="300" r:id="rId9"/>
    <p:sldId id="304" r:id="rId10"/>
    <p:sldId id="301" r:id="rId11"/>
    <p:sldId id="306" r:id="rId12"/>
    <p:sldId id="307" r:id="rId13"/>
    <p:sldId id="308" r:id="rId14"/>
    <p:sldId id="310" r:id="rId15"/>
    <p:sldId id="330" r:id="rId16"/>
    <p:sldId id="338" r:id="rId17"/>
    <p:sldId id="320" r:id="rId18"/>
    <p:sldId id="33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FFFF71"/>
    <a:srgbClr val="FF9933"/>
    <a:srgbClr val="FFFF99"/>
    <a:srgbClr val="CC00FF"/>
    <a:srgbClr val="9966FF"/>
    <a:srgbClr val="FF99CC"/>
    <a:srgbClr val="FF66CC"/>
    <a:srgbClr val="CC00CC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D0C93-03EB-4644-9CF9-24DEA02F869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FF9E0-9816-4335-9327-28E65EDCBC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69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FF9E0-9816-4335-9327-28E65EDCBC0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47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FF9E0-9816-4335-9327-28E65EDCBC0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65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6868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276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339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182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2986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482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38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871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771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03127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70857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51F2131-EAB1-40C0-8DA2-45153B3BBA6E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955A5E-6E49-4942-8987-AE0F357C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92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126" y="2985199"/>
            <a:ext cx="11181806" cy="461554"/>
          </a:xfrm>
          <a:gradFill>
            <a:gsLst>
              <a:gs pos="0">
                <a:schemeClr val="tx2">
                  <a:lumMod val="13000"/>
                </a:schemeClr>
              </a:gs>
              <a:gs pos="49000">
                <a:schemeClr val="accent1">
                  <a:shade val="67500"/>
                  <a:satMod val="115000"/>
                  <a:alpha val="40000"/>
                </a:schemeClr>
              </a:gs>
              <a:gs pos="100000">
                <a:srgbClr val="FF66CC">
                  <a:alpha val="99000"/>
                  <a:lumMod val="64000"/>
                </a:srgbClr>
              </a:gs>
            </a:gsLst>
            <a:lin ang="1080000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Многофункциональное дидактическое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27267" y="3921370"/>
            <a:ext cx="4737464" cy="564003"/>
          </a:xfrm>
          <a:prstGeom prst="rect">
            <a:avLst/>
          </a:prstGeom>
          <a:gradFill flip="none" rotWithShape="1">
            <a:gsLst>
              <a:gs pos="0">
                <a:srgbClr val="FFFF0D">
                  <a:lumMod val="94000"/>
                  <a:lumOff val="6000"/>
                  <a:alpha val="99000"/>
                </a:srgbClr>
              </a:gs>
              <a:gs pos="50000">
                <a:srgbClr val="92D050"/>
              </a:gs>
              <a:gs pos="100000">
                <a:srgbClr val="92D050">
                  <a:alpha val="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4000" dirty="0" smtClean="0"/>
              <a:t>«Книга сказок»</a:t>
            </a:r>
            <a:endParaRPr lang="ru-RU" sz="4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64687" y="5401721"/>
            <a:ext cx="4126259" cy="269965"/>
          </a:xfrm>
          <a:prstGeom prst="rect">
            <a:avLst/>
          </a:prstGeom>
          <a:solidFill>
            <a:srgbClr val="0989B1">
              <a:lumMod val="5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Разработано 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воспитателем: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88125" y="3696472"/>
            <a:ext cx="2311210" cy="461554"/>
          </a:xfrm>
          <a:prstGeom prst="rect">
            <a:avLst/>
          </a:prstGeom>
          <a:gradFill>
            <a:gsLst>
              <a:gs pos="0">
                <a:schemeClr val="tx2">
                  <a:lumMod val="13000"/>
                  <a:alpha val="0"/>
                </a:schemeClr>
              </a:gs>
              <a:gs pos="49000">
                <a:schemeClr val="accent1">
                  <a:shade val="67500"/>
                  <a:satMod val="115000"/>
                  <a:alpha val="40000"/>
                </a:schemeClr>
              </a:gs>
              <a:gs pos="100000">
                <a:srgbClr val="FF66CC">
                  <a:alpha val="99000"/>
                  <a:lumMod val="62000"/>
                </a:srgbClr>
              </a:gs>
            </a:gsLst>
            <a:lin ang="1080000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пособие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276699" y="5897631"/>
            <a:ext cx="4514247" cy="35879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</a:rPr>
              <a:t>Скирдиной Людмилой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106187" y="6229244"/>
            <a:ext cx="2598133" cy="35879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</a:rPr>
              <a:t>Николаевной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3099335" y="340096"/>
            <a:ext cx="6048203" cy="711273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dirty="0"/>
              <a:t>«Детский сад  присмотра и оздоровления № 46 </a:t>
            </a:r>
            <a:r>
              <a:rPr lang="ru-RU" sz="1600" dirty="0">
                <a:solidFill>
                  <a:srgbClr val="FFFF00"/>
                </a:solidFill>
              </a:rPr>
              <a:t>«Светлячок</a:t>
            </a:r>
            <a:r>
              <a:rPr lang="ru-RU" sz="1600" dirty="0" smtClean="0">
                <a:solidFill>
                  <a:srgbClr val="FFFF00"/>
                </a:solidFill>
              </a:rPr>
              <a:t>»</a:t>
            </a:r>
          </a:p>
          <a:p>
            <a:pPr algn="ctr" fontAlgn="base"/>
            <a:r>
              <a:rPr lang="ru-RU" sz="1050" dirty="0" smtClean="0">
                <a:solidFill>
                  <a:schemeClr val="bg1"/>
                </a:solidFill>
              </a:rPr>
              <a:t>г. Рубцовск, Алтайского края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20967" y="78252"/>
            <a:ext cx="10716124" cy="296217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75000"/>
                  <a:lumMod val="44000"/>
                </a:srgbClr>
              </a:gs>
              <a:gs pos="74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alpha val="22000"/>
                </a:schemeClr>
              </a:gs>
            </a:gsLst>
            <a:lin ang="0" scaled="1"/>
            <a:tileRect/>
          </a:gra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1800" dirty="0">
                <a:solidFill>
                  <a:schemeClr val="bg1"/>
                </a:solidFill>
              </a:rPr>
              <a:t>Муниципальное бюджетное  дошкольное образовательное учреждение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051369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270750" y="1051369"/>
            <a:ext cx="3650498" cy="598933"/>
          </a:xfrm>
          <a:prstGeom prst="round2DiagRect">
            <a:avLst/>
          </a:prstGeom>
          <a:gradFill>
            <a:gsLst>
              <a:gs pos="0">
                <a:schemeClr val="tx2">
                  <a:lumMod val="99000"/>
                  <a:lumOff val="1000"/>
                  <a:alpha val="86000"/>
                </a:schemeClr>
              </a:gs>
              <a:gs pos="56000">
                <a:schemeClr val="tx2">
                  <a:lumMod val="60000"/>
                  <a:lumOff val="40000"/>
                  <a:alpha val="43000"/>
                </a:schemeClr>
              </a:gs>
              <a:gs pos="100000">
                <a:srgbClr val="FFC000">
                  <a:lumMod val="93000"/>
                </a:srgbClr>
              </a:gs>
            </a:gsLst>
            <a:lin ang="0" scaled="1"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1100" dirty="0"/>
              <a:t>658222, г. Рубцовск, ул. Октябрьская, 19</a:t>
            </a:r>
          </a:p>
          <a:p>
            <a:pPr lvl="0" algn="ctr" fontAlgn="base"/>
            <a:r>
              <a:rPr lang="ru-RU" sz="1100" dirty="0" smtClean="0"/>
              <a:t>тел</a:t>
            </a:r>
            <a:r>
              <a:rPr lang="ru-RU" sz="1100" dirty="0"/>
              <a:t>. (38557) 2-49-20, 2-49-81</a:t>
            </a:r>
          </a:p>
          <a:p>
            <a:pPr lvl="0" algn="ctr" fontAlgn="base"/>
            <a:r>
              <a:rPr lang="ru-RU" sz="1100" dirty="0" smtClean="0"/>
              <a:t>e-</a:t>
            </a:r>
            <a:r>
              <a:rPr lang="ru-RU" sz="1100" dirty="0" err="1" smtClean="0"/>
              <a:t>mail</a:t>
            </a:r>
            <a:r>
              <a:rPr lang="ru-RU" sz="1100" dirty="0"/>
              <a:t>: detskiisad46@yandex.ru</a:t>
            </a:r>
          </a:p>
        </p:txBody>
      </p:sp>
    </p:spTree>
    <p:extLst>
      <p:ext uri="{BB962C8B-B14F-4D97-AF65-F5344CB8AC3E}">
        <p14:creationId xmlns:p14="http://schemas.microsoft.com/office/powerpoint/2010/main" xmlns="" val="1668175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95794" y="-95793"/>
            <a:ext cx="12409714" cy="7088776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pic>
        <p:nvPicPr>
          <p:cNvPr id="4" name="Рисунок 3" descr="C:\Users\User\AppData\Local\Temp\Rar$DIa0.494\IMG_20191009_155422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52159" y="1477720"/>
            <a:ext cx="5172891" cy="385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6024" y="1772806"/>
            <a:ext cx="4563290" cy="1231652"/>
          </a:xfrm>
          <a:prstGeom prst="rect">
            <a:avLst/>
          </a:prstGeom>
          <a:solidFill>
            <a:srgbClr val="002060">
              <a:alpha val="37000"/>
            </a:srgbClr>
          </a:solidFill>
          <a:ln w="19050">
            <a:solidFill>
              <a:srgbClr val="FFFF99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Разворот первой страницы : все декорации выполнены в технике вязания крючком. Вид театра – пальчиковый или настольный.</a:t>
            </a:r>
          </a:p>
          <a:p>
            <a:pPr fontAlgn="base"/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6" name="Рисунок 5" descr="C:\Users\User\Desktop\конкурс\Новая папка\IMG_2156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18816" y="3448595"/>
            <a:ext cx="4137251" cy="284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36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apers.co/wallpaper/papers.co-vk92-lollipop-background-android-rainbow-pattern-29-wallpap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pic>
        <p:nvPicPr>
          <p:cNvPr id="5" name="Рисунок 4" descr="C:\Users\User\AppData\Local\Temp\Rar$DIa0.132\IMG_20191009_155440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38656" y="1381928"/>
            <a:ext cx="5940425" cy="445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65824" y="1593226"/>
            <a:ext cx="4929284" cy="981777"/>
          </a:xfrm>
          <a:prstGeom prst="round2Diag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6000">
                <a:schemeClr val="accent4">
                  <a:alpha val="37000"/>
                  <a:lumMod val="94000"/>
                  <a:lumOff val="6000"/>
                </a:schemeClr>
              </a:gs>
              <a:gs pos="100000">
                <a:srgbClr val="FFFF00">
                  <a:alpha val="49000"/>
                </a:srgbClr>
              </a:gs>
            </a:gsLst>
            <a:lin ang="0" scaled="1"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Разворот второй страницы:  все декорации выполнены из фетра. Вид театра – плоскостной.</a:t>
            </a:r>
          </a:p>
          <a:p>
            <a:pPr fontAlgn="base"/>
            <a:endParaRPr lang="ru-RU" dirty="0"/>
          </a:p>
        </p:txBody>
      </p:sp>
      <p:pic>
        <p:nvPicPr>
          <p:cNvPr id="7" name="Рисунок 6" descr="C:\Users\User\Desktop\конкурс\Новая папка\IMG_2157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20391" y="3217139"/>
            <a:ext cx="3768725" cy="282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14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4.goodfon.ru/original/3360x1050/6/9b/material-design-color-abstract-vector-art-paper-blue-oran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04727" y="1566479"/>
            <a:ext cx="5938019" cy="445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317306" y="1742536"/>
            <a:ext cx="4977505" cy="952538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dirty="0" smtClean="0"/>
              <a:t>В основе оформления третьей страницы использовала бросовый материал. В данном случае палочки от мороженого. Вид театра – театр на палочках.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7776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background - ÑÐºÐ°ÑÐ°ÑÑ ÑÐ¾Ð½ Ð´Ð»Ñ powerpoi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063"/>
            <a:ext cx="12192001" cy="68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57066" y="1772625"/>
            <a:ext cx="6494697" cy="487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27468" y="1673691"/>
            <a:ext cx="5029598" cy="1035825"/>
          </a:xfrm>
          <a:prstGeom prst="round2DiagRect">
            <a:avLst/>
          </a:prstGeom>
          <a:gradFill>
            <a:gsLst>
              <a:gs pos="0">
                <a:srgbClr val="008080">
                  <a:lumMod val="52000"/>
                </a:srgbClr>
              </a:gs>
              <a:gs pos="56000">
                <a:schemeClr val="tx2">
                  <a:lumMod val="88000"/>
                  <a:lumOff val="12000"/>
                </a:schemeClr>
              </a:gs>
              <a:gs pos="100000">
                <a:schemeClr val="tx2">
                  <a:lumMod val="84000"/>
                </a:schemeClr>
              </a:gs>
            </a:gsLst>
            <a:lin ang="0" scaled="1"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dirty="0">
                <a:solidFill>
                  <a:srgbClr val="FFFFCC"/>
                </a:solidFill>
              </a:rPr>
              <a:t>Четвертая </a:t>
            </a:r>
            <a:r>
              <a:rPr lang="ru-RU" dirty="0" smtClean="0">
                <a:solidFill>
                  <a:srgbClr val="FFFFCC"/>
                </a:solidFill>
              </a:rPr>
              <a:t>страница - </a:t>
            </a:r>
            <a:r>
              <a:rPr lang="ru-RU" dirty="0">
                <a:solidFill>
                  <a:srgbClr val="FFFFCC"/>
                </a:solidFill>
              </a:rPr>
              <a:t>для самостоятельного сочинения сказки или обыгрывание уже знакомой. </a:t>
            </a: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256457" y="619655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11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2.userapi.com/c854524/v854524456/12ad7b/viCYH-y0Vk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98798" y="810099"/>
            <a:ext cx="6320342" cy="474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05234" y="1016831"/>
            <a:ext cx="4199154" cy="610955"/>
          </a:xfrm>
          <a:prstGeom prst="round2DiagRect">
            <a:avLst/>
          </a:prstGeom>
          <a:gradFill>
            <a:gsLst>
              <a:gs pos="0">
                <a:srgbClr val="009900">
                  <a:alpha val="73000"/>
                </a:srgbClr>
              </a:gs>
              <a:gs pos="56000">
                <a:srgbClr val="8AB833">
                  <a:lumMod val="60000"/>
                  <a:lumOff val="40000"/>
                </a:srgbClr>
              </a:gs>
              <a:gs pos="100000">
                <a:srgbClr val="FFFF00"/>
              </a:gs>
            </a:gsLst>
            <a:lin ang="0" scaled="1"/>
          </a:gradFill>
          <a:ln w="12700" cap="flat" cmpd="sng" algn="ctr">
            <a:solidFill>
              <a:srgbClr val="549E3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Century Gothic" panose="020B0502020202020204"/>
              </a:rPr>
              <a:t>Вариативность обыгрывания четвертой страницы позволяет: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116058" y="1832047"/>
            <a:ext cx="4977505" cy="535765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ru-RU" sz="1600" dirty="0"/>
              <a:t>заменять яркие картинки (для детей младшего возраста);</a:t>
            </a:r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140614" y="2524494"/>
            <a:ext cx="4977505" cy="978526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ru-RU" sz="1600" dirty="0"/>
              <a:t>драматизировать </a:t>
            </a:r>
            <a:r>
              <a:rPr lang="ru-RU" sz="1600" dirty="0" smtClean="0"/>
              <a:t>сказки </a:t>
            </a:r>
            <a:r>
              <a:rPr lang="ru-RU" sz="1600" dirty="0"/>
              <a:t>«Колобок». «Теремок», «Под грибом», «Репка», «Лисичка со скалочкой, «</a:t>
            </a:r>
            <a:r>
              <a:rPr lang="ru-RU" sz="1600" dirty="0" err="1"/>
              <a:t>Заюшкина</a:t>
            </a:r>
            <a:r>
              <a:rPr lang="ru-RU" sz="1600" dirty="0"/>
              <a:t> избушка» и др.</a:t>
            </a: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174078" y="3671765"/>
            <a:ext cx="4977505" cy="721895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ru-RU" sz="1600" dirty="0"/>
              <a:t>з</a:t>
            </a:r>
            <a:r>
              <a:rPr lang="ru-RU" sz="1600" dirty="0" smtClean="0"/>
              <a:t>аниматься </a:t>
            </a:r>
            <a:r>
              <a:rPr lang="ru-RU" sz="1600" dirty="0"/>
              <a:t>детям режиссерской деятельностью.</a:t>
            </a: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223469" y="4547329"/>
            <a:ext cx="4977505" cy="943953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ru-RU" sz="1600" dirty="0"/>
              <a:t>использовать как дидактическое пособие по ФЭМП (счётный материал, знакомство с геометрическими фигурами, решение математических задач и </a:t>
            </a:r>
            <a:r>
              <a:rPr lang="ru-RU" sz="1600" dirty="0" err="1"/>
              <a:t>тд</a:t>
            </a:r>
            <a:r>
              <a:rPr lang="ru-RU" sz="1600" dirty="0"/>
              <a:t>. )</a:t>
            </a:r>
          </a:p>
        </p:txBody>
      </p:sp>
      <p:sp>
        <p:nvSpPr>
          <p:cNvPr id="17" name="Прямоугольник с двумя усеченными противолежащими углами 16"/>
          <p:cNvSpPr/>
          <p:nvPr/>
        </p:nvSpPr>
        <p:spPr>
          <a:xfrm>
            <a:off x="174078" y="5784266"/>
            <a:ext cx="6852364" cy="938400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ru-RU" sz="1600" dirty="0"/>
              <a:t>использовать для дидактических игр «В гостях у сказки», «Что изменилось», «Оживи сказку», «Угадай по описанию», «Что сначала, что потом», «Кто лишний, или что лишнее?», «Опиши, а мы </a:t>
            </a:r>
            <a:r>
              <a:rPr lang="ru-RU" sz="1600" dirty="0" smtClean="0"/>
              <a:t>отгадаем»…</a:t>
            </a:r>
            <a:endParaRPr lang="ru-RU" sz="1600" dirty="0"/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127122" y="115544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7200521" y="5784266"/>
            <a:ext cx="4991479" cy="938400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fontAlgn="base"/>
            <a:r>
              <a:rPr lang="ru-RU" sz="1600" dirty="0" smtClean="0"/>
              <a:t>«</a:t>
            </a:r>
            <a:r>
              <a:rPr lang="ru-RU" sz="1600" dirty="0"/>
              <a:t>Расскажи сказку или придумай свою с предложенными материалами», «Найди героев сказки», «Найди ошибку», «Выложи героев по порядку».</a:t>
            </a:r>
          </a:p>
        </p:txBody>
      </p:sp>
    </p:spTree>
    <p:extLst>
      <p:ext uri="{BB962C8B-B14F-4D97-AF65-F5344CB8AC3E}">
        <p14:creationId xmlns:p14="http://schemas.microsoft.com/office/powerpoint/2010/main" xmlns="" val="33964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89440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9500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05025" y="1710857"/>
            <a:ext cx="5938019" cy="445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343" y="2708694"/>
            <a:ext cx="6136299" cy="1285336"/>
          </a:xfrm>
          <a:prstGeom prst="rect">
            <a:avLst/>
          </a:prstGeom>
          <a:solidFill>
            <a:srgbClr val="002060">
              <a:alpha val="49000"/>
            </a:srgbClr>
          </a:solidFill>
          <a:ln w="19050">
            <a:solidFill>
              <a:srgbClr val="FFFF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Данное пособие обеспечивает решение задач практически всех образовательных областей. Так же ценным оказалось использование пособия в индивидуальной работе с детьми.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00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calendarp.com/wp-content/uploads/2019/02/YouTube-Channel-Art-CP-008-1024x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390185"/>
            <a:ext cx="10058400" cy="59159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5200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sp>
        <p:nvSpPr>
          <p:cNvPr id="17" name="Прямоугольник с двумя усеченными противолежащими углами 16"/>
          <p:cNvSpPr/>
          <p:nvPr/>
        </p:nvSpPr>
        <p:spPr>
          <a:xfrm>
            <a:off x="672139" y="2078183"/>
            <a:ext cx="5759409" cy="3086000"/>
          </a:xfrm>
          <a:prstGeom prst="snip2DiagRect">
            <a:avLst/>
          </a:prstGeom>
          <a:gradFill>
            <a:gsLst>
              <a:gs pos="0">
                <a:srgbClr val="C0CF3A">
                  <a:shade val="30000"/>
                  <a:satMod val="115000"/>
                  <a:lumMod val="13000"/>
                  <a:alpha val="36000"/>
                </a:srgbClr>
              </a:gs>
              <a:gs pos="50000">
                <a:srgbClr val="C0CF3A">
                  <a:shade val="67500"/>
                  <a:satMod val="115000"/>
                  <a:alpha val="68000"/>
                  <a:lumMod val="76000"/>
                </a:srgbClr>
              </a:gs>
              <a:gs pos="100000">
                <a:srgbClr val="C0CF3A">
                  <a:shade val="100000"/>
                  <a:satMod val="115000"/>
                  <a:alpha val="95000"/>
                  <a:lumMod val="83000"/>
                </a:srgbClr>
              </a:gs>
            </a:gsLst>
            <a:lin ang="0" scaled="1"/>
          </a:gradFill>
          <a:ln w="12700" cap="flat" cmpd="sng" algn="ctr">
            <a:solidFill>
              <a:srgbClr val="549E39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Используя в своей работе многофункциональное дидактическое пособие «Книга сказок» </a:t>
            </a:r>
          </a:p>
          <a:p>
            <a:pPr lvl="0"/>
            <a:r>
              <a:rPr lang="ru-RU" dirty="0" smtClean="0">
                <a:solidFill>
                  <a:prstClr val="white"/>
                </a:solidFill>
              </a:rPr>
              <a:t>можно </a:t>
            </a:r>
            <a:r>
              <a:rPr lang="ru-RU" dirty="0">
                <a:solidFill>
                  <a:prstClr val="white"/>
                </a:solidFill>
              </a:rPr>
              <a:t>не только организовать и разнообразить </a:t>
            </a:r>
            <a:r>
              <a:rPr lang="ru-RU" dirty="0" err="1" smtClean="0">
                <a:solidFill>
                  <a:prstClr val="white"/>
                </a:solidFill>
              </a:rPr>
              <a:t>воспитательно</a:t>
            </a:r>
            <a:r>
              <a:rPr lang="ru-RU" dirty="0" smtClean="0">
                <a:solidFill>
                  <a:prstClr val="white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– образовательный процесс, но и повысить уровень социальной компетентности (социально – эмоционального развития) детей </a:t>
            </a:r>
            <a:r>
              <a:rPr lang="ru-RU" dirty="0" smtClean="0">
                <a:solidFill>
                  <a:prstClr val="white"/>
                </a:solidFill>
              </a:rPr>
              <a:t>дошкольного </a:t>
            </a:r>
            <a:r>
              <a:rPr lang="ru-RU" dirty="0">
                <a:solidFill>
                  <a:prstClr val="white"/>
                </a:solidFill>
              </a:rPr>
              <a:t>возраста</a:t>
            </a:r>
            <a:r>
              <a:rPr lang="ru-RU" dirty="0" smtClean="0">
                <a:solidFill>
                  <a:prstClr val="white"/>
                </a:solidFill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 descr="C:\Users\User\Desktop\конкурс\Новая папка\IMG_215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99661" y="2737943"/>
            <a:ext cx="5172107" cy="368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479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37966"/>
            <a:ext cx="12192000" cy="68959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60890" y="1397022"/>
            <a:ext cx="3216142" cy="257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2846" y="1456345"/>
            <a:ext cx="6136299" cy="1765807"/>
          </a:xfrm>
          <a:prstGeom prst="rect">
            <a:avLst/>
          </a:prstGeom>
          <a:solidFill>
            <a:srgbClr val="002060">
              <a:alpha val="49000"/>
            </a:srgbClr>
          </a:solidFill>
          <a:ln w="19050">
            <a:solidFill>
              <a:srgbClr val="FFFF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Уверенность в себе – </a:t>
            </a:r>
            <a:r>
              <a:rPr lang="ru-RU" dirty="0" smtClean="0"/>
              <a:t>необходимый компонент социализации ребенка, одна из важнейших составляющих </a:t>
            </a:r>
            <a:r>
              <a:rPr lang="ru-RU" dirty="0"/>
              <a:t>успеха в жизни. В воспитании ребёнка очень важно привить ребёнку чувство радости и удовлетворения, уверенности в себе от выполненной работы. </a:t>
            </a: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5274429" y="4716463"/>
            <a:ext cx="6436977" cy="1774136"/>
          </a:xfrm>
          <a:prstGeom prst="snip2DiagRect">
            <a:avLst/>
          </a:prstGeom>
          <a:gradFill>
            <a:gsLst>
              <a:gs pos="0">
                <a:srgbClr val="7030A0">
                  <a:lumMod val="66000"/>
                </a:srgbClr>
              </a:gs>
              <a:gs pos="60000">
                <a:srgbClr val="CC0099">
                  <a:alpha val="93725"/>
                </a:srgbClr>
              </a:gs>
              <a:gs pos="100000">
                <a:srgbClr val="FFFF00">
                  <a:alpha val="14000"/>
                </a:srgb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Многофункциональное пособие </a:t>
            </a:r>
            <a:r>
              <a:rPr lang="ru-RU" sz="1600" dirty="0"/>
              <a:t>«Книга сказок» </a:t>
            </a:r>
            <a:r>
              <a:rPr lang="ru-RU" sz="1600" dirty="0" smtClean="0"/>
              <a:t> способствует развитию нравственных представлений, формирует речь, творческую инициативу, эстетический вкус и более полно раскрывает творческий потенциал дошкольника.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73033" y="187035"/>
            <a:ext cx="10418967" cy="1713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36690" y="3724755"/>
            <a:ext cx="3597692" cy="239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771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cdn.pixabay.com/photo/2016/07/06/06/59/abstract-1500063_12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0320" y="866273"/>
            <a:ext cx="7276699" cy="545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779068" y="785949"/>
            <a:ext cx="10412931" cy="589440"/>
          </a:xfrm>
          <a:gradFill flip="none" rotWithShape="1">
            <a:gsLst>
              <a:gs pos="0">
                <a:srgbClr val="FFFF00"/>
              </a:gs>
              <a:gs pos="74000">
                <a:srgbClr val="FFFF71"/>
              </a:gs>
              <a:gs pos="100000">
                <a:srgbClr val="FF9933">
                  <a:lumMod val="72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26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Пояснительная записка</a:t>
            </a:r>
            <a:endParaRPr lang="ru-RU" dirty="0"/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198594" y="1371600"/>
            <a:ext cx="7238526" cy="1449237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Главная задача дошкольных образовательных учреждений  состоит в том, чтобы создать благоприятные условия для интеллектуального, духовного, творческого, социального, эмоционального и физического развития ребёнка, то есть способствовать всестороннему развитию его личности. </a:t>
            </a:r>
            <a:endParaRPr lang="ru-RU" sz="16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User\Desktop\конкурс\Новая папка\IMG_2152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11075" y="1381928"/>
            <a:ext cx="4571214" cy="334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481524" y="3165894"/>
            <a:ext cx="6519840" cy="1449238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введением ФГОС, эта задача стала более реализуемой. Ведь стандарт во главу угла ставит не передачу знаний детям, а развитие у детей инициативности, самостоятельности, любознательности, уверенности в своих силах,  способности выбирать себе род занятий, участников совместной деятельности.</a:t>
            </a:r>
            <a:endParaRPr lang="ru-RU" sz="16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3" name="Прямоугольник с двумя усеченными противолежащими углами 11"/>
          <p:cNvSpPr/>
          <p:nvPr/>
        </p:nvSpPr>
        <p:spPr>
          <a:xfrm>
            <a:off x="2515133" y="4856671"/>
            <a:ext cx="8897614" cy="1889185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ea typeface="Cambria Math" pitchFamily="18" charset="0"/>
                <a:cs typeface="Times New Roman" pitchFamily="18" charset="0"/>
              </a:rPr>
              <a:t>ФГОС требует от воспитателя переосмысление и переоценку своей деятельности.  Необходимо создать условия для проявления способностей каждого ребенка, помочь раскрытию личного потенциала дошкольника. В этом  </a:t>
            </a: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</a:rPr>
              <a:t>поможет правильно организованная развивающая предметно-пространственная среда, которая должна быть содержательно-насыщенной, трансформируемой, полифункциональной, вариативной, доступной и безопасной.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sz="900" dirty="0" smtClean="0">
              <a:solidFill>
                <a:schemeClr val="bg1"/>
              </a:solidFill>
              <a:latin typeface="Century Gothic" pitchFamily="34" charset="0"/>
              <a:ea typeface="Cambria Math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1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88590"/>
            <a:ext cx="10058400" cy="672400"/>
          </a:xfrm>
          <a:gradFill>
            <a:gsLst>
              <a:gs pos="0">
                <a:srgbClr val="FFFF99"/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lumMod val="60000"/>
                  <a:lumOff val="40000"/>
                  <a:alpha val="14000"/>
                </a:schemeClr>
              </a:gs>
            </a:gsLst>
            <a:lin ang="0" scaled="1"/>
          </a:gra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pic>
        <p:nvPicPr>
          <p:cNvPr id="5" name="Рисунок 4" descr="C:\Users\User\AppData\Local\Temp\Rar$DIa0.419\IMG_20191009_15553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677" y="1531657"/>
            <a:ext cx="4811846" cy="367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317306" y="1907042"/>
            <a:ext cx="6048203" cy="1038288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dirty="0">
                <a:solidFill>
                  <a:srgbClr val="FFFF99"/>
                </a:solidFill>
              </a:rPr>
              <a:t>В дошкольном возрасте у детей бурно развивается воображение, которое ярко обнаруживает себя в игре и при восприятии художественных произведений</a:t>
            </a:r>
            <a:r>
              <a:rPr lang="ru-RU" sz="1600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115503" y="3835625"/>
            <a:ext cx="6048203" cy="955328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dirty="0" smtClean="0">
                <a:solidFill>
                  <a:srgbClr val="FFFF00"/>
                </a:solidFill>
              </a:rPr>
              <a:t>Особенно </a:t>
            </a:r>
            <a:r>
              <a:rPr lang="ru-RU" sz="1600" dirty="0">
                <a:solidFill>
                  <a:srgbClr val="FFFF00"/>
                </a:solidFill>
              </a:rPr>
              <a:t>детям дошкольного возраста нравятся сказки. </a:t>
            </a: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1066800" y="5329968"/>
            <a:ext cx="6048203" cy="1003799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dirty="0" smtClean="0">
                <a:solidFill>
                  <a:srgbClr val="FFFFCC"/>
                </a:solidFill>
              </a:rPr>
              <a:t>Сказка </a:t>
            </a:r>
            <a:r>
              <a:rPr lang="ru-RU" sz="1600" dirty="0">
                <a:solidFill>
                  <a:srgbClr val="FFFFCC"/>
                </a:solidFill>
              </a:rPr>
              <a:t>занимает настолько прочное место в жизни ребёнка, что некоторые исследователи называют дошкольный возраст «возрастом сказок» (Карл </a:t>
            </a:r>
            <a:r>
              <a:rPr lang="ru-RU" sz="1600" dirty="0" err="1">
                <a:solidFill>
                  <a:srgbClr val="FFFFCC"/>
                </a:solidFill>
              </a:rPr>
              <a:t>Бюлер</a:t>
            </a:r>
            <a:r>
              <a:rPr lang="ru-RU" sz="1600" dirty="0">
                <a:solidFill>
                  <a:srgbClr val="FFFFCC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xmlns="" val="39227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C:\Users\User\Desktop\конкурс\Новая папка\IMG_2153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58038" y="1222408"/>
            <a:ext cx="4562373" cy="357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www.chitalnya.ru/upload2/566/3f217cb01624fac3501e024498b02e7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4526" y="595776"/>
            <a:ext cx="2645343" cy="33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53941" y="5202453"/>
            <a:ext cx="10058400" cy="623481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/>
              <a:t>д</a:t>
            </a:r>
            <a:r>
              <a:rPr lang="ru-RU" dirty="0" smtClean="0"/>
              <a:t>идактическое пособие</a:t>
            </a:r>
            <a:endParaRPr lang="ru-RU" dirty="0"/>
          </a:p>
        </p:txBody>
      </p:sp>
      <p:pic>
        <p:nvPicPr>
          <p:cNvPr id="10" name="Рисунок 9" descr="C:\Users\User\Desktop\конкурс\A7aCC5oXcl4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98646" y="2119312"/>
            <a:ext cx="3492500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62539" y="4567549"/>
            <a:ext cx="10058400" cy="672400"/>
          </a:xfrm>
          <a:prstGeom prst="rect">
            <a:avLst/>
          </a:prstGeom>
          <a:gradFill>
            <a:gsLst>
              <a:gs pos="0">
                <a:srgbClr val="FFFF99"/>
              </a:gs>
              <a:gs pos="50000">
                <a:schemeClr val="accent3">
                  <a:shade val="67500"/>
                  <a:satMod val="115000"/>
                  <a:lumMod val="76000"/>
                  <a:alpha val="92000"/>
                </a:schemeClr>
              </a:gs>
              <a:gs pos="100000">
                <a:schemeClr val="accent3">
                  <a:lumMod val="60000"/>
                  <a:lumOff val="40000"/>
                  <a:alpha val="77000"/>
                </a:schemeClr>
              </a:gs>
            </a:gsLst>
            <a:lin ang="0" scaled="1"/>
          </a:gra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 smtClean="0"/>
              <a:t>Многофункциональное</a:t>
            </a:r>
            <a:endParaRPr lang="ru-RU" dirty="0"/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317304" y="615388"/>
            <a:ext cx="6266376" cy="1213412"/>
          </a:xfrm>
          <a:prstGeom prst="snip2DiagRect">
            <a:avLst/>
          </a:prstGeom>
          <a:gradFill>
            <a:gsLst>
              <a:gs pos="0">
                <a:schemeClr val="accent3">
                  <a:shade val="30000"/>
                  <a:satMod val="115000"/>
                  <a:lumMod val="13000"/>
                  <a:alpha val="36000"/>
                </a:scheme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shade val="100000"/>
                  <a:satMod val="115000"/>
                  <a:lumMod val="83000"/>
                  <a:alpha val="55000"/>
                </a:schemeClr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600" dirty="0">
                <a:solidFill>
                  <a:srgbClr val="FFFF99"/>
                </a:solidFill>
              </a:rPr>
              <a:t>Я хочу представить вашему вниманию многофункциональное дидактическое пособие «Книга сказок». Идею создания данного пособия увидела в интернете. И, уже по образцу и добавив своё, </a:t>
            </a:r>
            <a:r>
              <a:rPr lang="ru-RU" sz="1600" dirty="0" smtClean="0">
                <a:solidFill>
                  <a:srgbClr val="FFFF99"/>
                </a:solidFill>
              </a:rPr>
              <a:t>было создано данное пособие.</a:t>
            </a:r>
            <a:endParaRPr lang="ru-RU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9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1.1zoom.ru/big3/618/Wooden_arrow_Shooting_5105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51296" y="2442518"/>
            <a:ext cx="10058400" cy="502813"/>
          </a:xfrm>
          <a:gradFill>
            <a:gsLst>
              <a:gs pos="0">
                <a:srgbClr val="FFFF99">
                  <a:lumMod val="84000"/>
                  <a:lumOff val="16000"/>
                </a:srgbClr>
              </a:gs>
              <a:gs pos="50000">
                <a:schemeClr val="accent3">
                  <a:shade val="67500"/>
                  <a:satMod val="115000"/>
                  <a:alpha val="68000"/>
                  <a:lumMod val="76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0" scaled="1"/>
          </a:gra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Цель дидактического пособия: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1296" y="3424463"/>
            <a:ext cx="10058400" cy="916577"/>
          </a:xfrm>
          <a:prstGeom prst="rect">
            <a:avLst/>
          </a:prstGeom>
          <a:gradFill>
            <a:gsLst>
              <a:gs pos="0">
                <a:schemeClr val="tx2">
                  <a:lumMod val="3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3">
                  <a:alpha val="33000"/>
                  <a:lumMod val="64000"/>
                </a:schemeClr>
              </a:gs>
            </a:gsLst>
            <a:lin ang="0" scaled="1"/>
          </a:gradFill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/>
              <a:t>Развитие творческих способностей детей </a:t>
            </a:r>
            <a:r>
              <a:rPr lang="ru-RU" dirty="0" smtClean="0"/>
              <a:t> дошкольного </a:t>
            </a:r>
            <a:r>
              <a:rPr lang="ru-RU" dirty="0"/>
              <a:t>возраста посредством театрализованных игр и режиссерской деятельности, развитие мышления, памяти, воображения, внимания. </a:t>
            </a:r>
          </a:p>
        </p:txBody>
      </p:sp>
    </p:spTree>
    <p:extLst>
      <p:ext uri="{BB962C8B-B14F-4D97-AF65-F5344CB8AC3E}">
        <p14:creationId xmlns:p14="http://schemas.microsoft.com/office/powerpoint/2010/main" xmlns="" val="9293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.vividscreen.info/soft/86bd324885366f653a8d390ea1305be9/Abstract-Lines-720x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831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accent1">
                  <a:lumMod val="75000"/>
                </a:schemeClr>
              </a:gs>
              <a:gs pos="100000">
                <a:schemeClr val="accent3">
                  <a:alpha val="33000"/>
                  <a:lumMod val="64000"/>
                </a:schemeClr>
              </a:gs>
            </a:gsLst>
            <a:lin ang="0" scaled="1"/>
          </a:gradFill>
          <a:ln>
            <a:solidFill>
              <a:schemeClr val="bg1"/>
            </a:solidFill>
          </a:ln>
          <a:ex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82223" y="365264"/>
            <a:ext cx="10058400" cy="616513"/>
          </a:xfrm>
          <a:prstGeom prst="rect">
            <a:avLst/>
          </a:prstGeom>
          <a:gradFill>
            <a:gsLst>
              <a:gs pos="0">
                <a:srgbClr val="FFFF00">
                  <a:alpha val="77000"/>
                </a:srgbClr>
              </a:gs>
              <a:gs pos="50000">
                <a:srgbClr val="00B050"/>
              </a:gs>
              <a:gs pos="100000">
                <a:schemeClr val="accent3">
                  <a:lumMod val="64000"/>
                  <a:alpha val="0"/>
                </a:schemeClr>
              </a:gs>
            </a:gsLst>
            <a:lin ang="0" scaled="1"/>
          </a:gradFill>
          <a:ln w="28575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844500" y="1257718"/>
            <a:ext cx="3997007" cy="733539"/>
          </a:xfrm>
          <a:prstGeom prst="round2Diag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6000">
                <a:schemeClr val="accent4">
                  <a:alpha val="37000"/>
                  <a:lumMod val="94000"/>
                  <a:lumOff val="6000"/>
                </a:schemeClr>
              </a:gs>
              <a:gs pos="100000">
                <a:srgbClr val="FFFF00">
                  <a:alpha val="49000"/>
                </a:srgbClr>
              </a:gs>
            </a:gsLst>
            <a:lin ang="0" scaled="1"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buFont typeface="Wingdings" panose="05000000000000000000" pitchFamily="2" charset="2"/>
              <a:buChar char="ü"/>
            </a:pPr>
            <a:r>
              <a:rPr lang="ru-RU" dirty="0" smtClean="0"/>
              <a:t>Развивать социальный и эмоциональный интеллект;</a:t>
            </a:r>
            <a:endParaRPr lang="ru-RU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844499" y="2220243"/>
            <a:ext cx="3997007" cy="981777"/>
          </a:xfrm>
          <a:prstGeom prst="round2Diag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6000">
                <a:schemeClr val="accent4">
                  <a:alpha val="37000"/>
                  <a:lumMod val="94000"/>
                  <a:lumOff val="6000"/>
                </a:schemeClr>
              </a:gs>
              <a:gs pos="100000">
                <a:srgbClr val="FFFF00">
                  <a:alpha val="49000"/>
                </a:srgbClr>
              </a:gs>
            </a:gsLst>
            <a:lin ang="0" scaled="1"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buFont typeface="Wingdings" panose="05000000000000000000" pitchFamily="2" charset="2"/>
              <a:buChar char="ü"/>
            </a:pPr>
            <a:r>
              <a:rPr lang="ru-RU" dirty="0" smtClean="0"/>
              <a:t>Обогащать словарь </a:t>
            </a:r>
            <a:r>
              <a:rPr lang="ru-RU" dirty="0"/>
              <a:t>детей, </a:t>
            </a:r>
            <a:r>
              <a:rPr lang="ru-RU" dirty="0" smtClean="0"/>
              <a:t>воспитывать </a:t>
            </a:r>
            <a:r>
              <a:rPr lang="ru-RU" dirty="0"/>
              <a:t>у них </a:t>
            </a:r>
            <a:r>
              <a:rPr lang="ru-RU" dirty="0" smtClean="0"/>
              <a:t>интерес </a:t>
            </a:r>
            <a:r>
              <a:rPr lang="ru-RU" dirty="0"/>
              <a:t>к родному языку;</a:t>
            </a:r>
          </a:p>
        </p:txBody>
      </p:sp>
      <p:sp>
        <p:nvSpPr>
          <p:cNvPr id="18" name="Прямоугольник с двумя усеченными противолежащими углами 17"/>
          <p:cNvSpPr/>
          <p:nvPr/>
        </p:nvSpPr>
        <p:spPr>
          <a:xfrm>
            <a:off x="844500" y="3431006"/>
            <a:ext cx="3997007" cy="969745"/>
          </a:xfrm>
          <a:prstGeom prst="snip2DiagRect">
            <a:avLst/>
          </a:prstGeom>
          <a:gradFill>
            <a:gsLst>
              <a:gs pos="0">
                <a:srgbClr val="C0CF3A">
                  <a:shade val="30000"/>
                  <a:satMod val="115000"/>
                  <a:lumMod val="13000"/>
                  <a:alpha val="36000"/>
                </a:srgbClr>
              </a:gs>
              <a:gs pos="50000">
                <a:srgbClr val="C0CF3A">
                  <a:shade val="67500"/>
                  <a:satMod val="115000"/>
                  <a:alpha val="68000"/>
                  <a:lumMod val="76000"/>
                </a:srgbClr>
              </a:gs>
              <a:gs pos="100000">
                <a:srgbClr val="C0CF3A">
                  <a:shade val="100000"/>
                  <a:satMod val="115000"/>
                  <a:lumMod val="83000"/>
                  <a:alpha val="32000"/>
                </a:srgbClr>
              </a:gs>
            </a:gsLst>
            <a:lin ang="0" scaled="1"/>
          </a:gradFill>
          <a:ln w="12700" cap="flat" cmpd="sng" algn="ctr">
            <a:solidFill>
              <a:srgbClr val="549E39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285750" lvl="0" indent="-285750" fontAlgn="base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Формировать умение выражать </a:t>
            </a:r>
            <a:r>
              <a:rPr lang="ru-RU" dirty="0">
                <a:solidFill>
                  <a:schemeClr val="bg1"/>
                </a:solidFill>
              </a:rPr>
              <a:t>свои мысли, </a:t>
            </a:r>
            <a:r>
              <a:rPr lang="ru-RU" dirty="0" smtClean="0">
                <a:solidFill>
                  <a:schemeClr val="bg1"/>
                </a:solidFill>
              </a:rPr>
              <a:t>вырабатывать </a:t>
            </a:r>
            <a:r>
              <a:rPr lang="ru-RU" dirty="0">
                <a:solidFill>
                  <a:schemeClr val="bg1"/>
                </a:solidFill>
              </a:rPr>
              <a:t>способности к анализу</a:t>
            </a:r>
            <a:r>
              <a:rPr lang="en-US" dirty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с двумя усеченными противолежащими углами 18"/>
          <p:cNvSpPr/>
          <p:nvPr/>
        </p:nvSpPr>
        <p:spPr>
          <a:xfrm>
            <a:off x="844499" y="4768560"/>
            <a:ext cx="3997007" cy="565918"/>
          </a:xfrm>
          <a:prstGeom prst="snip2DiagRect">
            <a:avLst/>
          </a:prstGeom>
          <a:gradFill>
            <a:gsLst>
              <a:gs pos="0">
                <a:srgbClr val="C0CF3A">
                  <a:shade val="30000"/>
                  <a:satMod val="115000"/>
                  <a:lumMod val="13000"/>
                  <a:alpha val="36000"/>
                </a:srgbClr>
              </a:gs>
              <a:gs pos="50000">
                <a:srgbClr val="C0CF3A">
                  <a:shade val="67500"/>
                  <a:satMod val="115000"/>
                  <a:alpha val="68000"/>
                  <a:lumMod val="76000"/>
                </a:srgbClr>
              </a:gs>
              <a:gs pos="100000">
                <a:srgbClr val="C0CF3A">
                  <a:shade val="100000"/>
                  <a:satMod val="115000"/>
                  <a:lumMod val="83000"/>
                  <a:alpha val="32000"/>
                </a:srgbClr>
              </a:gs>
            </a:gsLst>
            <a:lin ang="0" scaled="1"/>
          </a:gradFill>
          <a:ln w="12700" cap="flat" cmpd="sng" algn="ctr">
            <a:solidFill>
              <a:srgbClr val="549E39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285750" lvl="0" indent="-285750" fontAlgn="base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Развивать память, внимание, мышление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6794975" y="1571558"/>
            <a:ext cx="3650498" cy="865599"/>
          </a:xfrm>
          <a:prstGeom prst="round2DiagRect">
            <a:avLst/>
          </a:prstGeom>
          <a:gradFill>
            <a:gsLst>
              <a:gs pos="0">
                <a:schemeClr val="accent5">
                  <a:alpha val="55000"/>
                  <a:lumMod val="44000"/>
                </a:schemeClr>
              </a:gs>
              <a:gs pos="56000">
                <a:schemeClr val="tx2">
                  <a:lumMod val="60000"/>
                  <a:lumOff val="40000"/>
                  <a:alpha val="59000"/>
                </a:schemeClr>
              </a:gs>
              <a:gs pos="100000">
                <a:srgbClr val="FFC000">
                  <a:lumMod val="93000"/>
                  <a:alpha val="6000"/>
                </a:srgbClr>
              </a:gs>
            </a:gsLst>
            <a:lin ang="0" scaled="1"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ctr" fontAlgn="base">
              <a:buFont typeface="Wingdings" panose="05000000000000000000" pitchFamily="2" charset="2"/>
              <a:buChar char="ü"/>
            </a:pPr>
            <a:r>
              <a:rPr lang="ru-RU" dirty="0" smtClean="0"/>
              <a:t>Формировать связную речь </a:t>
            </a:r>
            <a:r>
              <a:rPr lang="ru-RU" dirty="0"/>
              <a:t>(умение составлять сказки);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6737230" y="2955691"/>
            <a:ext cx="3708243" cy="1279879"/>
          </a:xfrm>
          <a:prstGeom prst="round2DiagRect">
            <a:avLst/>
          </a:prstGeom>
          <a:gradFill>
            <a:gsLst>
              <a:gs pos="0">
                <a:schemeClr val="tx2">
                  <a:lumMod val="99000"/>
                  <a:lumOff val="1000"/>
                  <a:alpha val="86000"/>
                </a:schemeClr>
              </a:gs>
              <a:gs pos="56000">
                <a:schemeClr val="tx2">
                  <a:lumMod val="60000"/>
                  <a:lumOff val="40000"/>
                  <a:alpha val="43000"/>
                </a:schemeClr>
              </a:gs>
              <a:gs pos="100000">
                <a:srgbClr val="FFC000">
                  <a:lumMod val="93000"/>
                </a:srgbClr>
              </a:gs>
            </a:gsLst>
            <a:lin ang="0" scaled="1"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ctr" fontAlgn="base">
              <a:buFont typeface="Wingdings" panose="05000000000000000000" pitchFamily="2" charset="2"/>
              <a:buChar char="ü"/>
            </a:pPr>
            <a:r>
              <a:rPr lang="ru-RU" dirty="0" smtClean="0"/>
              <a:t>Формировать умение согласовывать  существительные </a:t>
            </a:r>
            <a:r>
              <a:rPr lang="ru-RU" dirty="0"/>
              <a:t>и </a:t>
            </a:r>
            <a:r>
              <a:rPr lang="ru-RU" dirty="0" smtClean="0"/>
              <a:t>прилагательные </a:t>
            </a:r>
            <a:r>
              <a:rPr lang="ru-RU" dirty="0"/>
              <a:t>с глаголами;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794975" y="4465605"/>
            <a:ext cx="3573605" cy="644411"/>
          </a:xfrm>
          <a:prstGeom prst="rect">
            <a:avLst/>
          </a:prstGeom>
          <a:gradFill flip="none" rotWithShape="0">
            <a:gsLst>
              <a:gs pos="0">
                <a:srgbClr val="C0CF3A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C0CF3A">
                  <a:shade val="67500"/>
                  <a:satMod val="115000"/>
                  <a:lumMod val="97000"/>
                  <a:lumOff val="3000"/>
                  <a:alpha val="97000"/>
                </a:srgbClr>
              </a:gs>
              <a:gs pos="100000">
                <a:srgbClr val="C0CF3A">
                  <a:shade val="100000"/>
                  <a:satMod val="115000"/>
                  <a:lumMod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/>
            </a:solidFill>
            <a:prstDash val="dash"/>
          </a:ln>
          <a:effectLst>
            <a:reflection blurRad="50800" stA="41000" endPos="68000" dist="38100" dir="5400000" sy="-100000" algn="bl" rotWithShape="0"/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E3DED1">
                  <a:lumMod val="60000"/>
                  <a:lumOff val="4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Century Gothic" panose="020B0502020202020204"/>
              </a:rPr>
              <a:t>Развивать  мелкую моторику 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6794975" y="5360008"/>
            <a:ext cx="3573605" cy="644411"/>
          </a:xfrm>
          <a:prstGeom prst="rect">
            <a:avLst/>
          </a:prstGeom>
          <a:gradFill flip="none" rotWithShape="0">
            <a:gsLst>
              <a:gs pos="0">
                <a:srgbClr val="C0CF3A">
                  <a:lumMod val="40000"/>
                  <a:lumOff val="60000"/>
                  <a:shade val="30000"/>
                  <a:satMod val="115000"/>
                  <a:alpha val="92000"/>
                </a:srgbClr>
              </a:gs>
              <a:gs pos="50000">
                <a:srgbClr val="C0CF3A">
                  <a:shade val="67500"/>
                  <a:satMod val="115000"/>
                  <a:lumMod val="97000"/>
                  <a:lumOff val="3000"/>
                  <a:alpha val="97000"/>
                </a:srgbClr>
              </a:gs>
              <a:gs pos="100000">
                <a:srgbClr val="C0CF3A">
                  <a:shade val="100000"/>
                  <a:satMod val="115000"/>
                  <a:lumMod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/>
            </a:solidFill>
            <a:prstDash val="dash"/>
          </a:ln>
          <a:effectLst>
            <a:reflection blurRad="50800" stA="41000" endPos="68000" dist="38100" dir="5400000" sy="-100000" algn="bl" rotWithShape="0"/>
          </a:effectLst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E3DED1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/>
              </a:rPr>
              <a:t>творческие способности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8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c.wallhere.com/photos/b8/63/1920x1080_px_abstract_deviantart-1535151.jpg!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93408" y="2606962"/>
            <a:ext cx="5074662" cy="38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1670" y="1406106"/>
            <a:ext cx="8673736" cy="1781231"/>
          </a:xfrm>
          <a:prstGeom prst="rect">
            <a:avLst/>
          </a:prstGeom>
          <a:solidFill>
            <a:srgbClr val="002060">
              <a:alpha val="37000"/>
            </a:srgbClr>
          </a:solidFill>
          <a:ln w="19050">
            <a:solidFill>
              <a:srgbClr val="FFFF99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Пособие </a:t>
            </a:r>
            <a:r>
              <a:rPr lang="ru-RU" dirty="0" smtClean="0"/>
              <a:t>выполнено в виде книги, </a:t>
            </a:r>
            <a:r>
              <a:rPr lang="ru-RU" dirty="0"/>
              <a:t>большого </a:t>
            </a:r>
            <a:r>
              <a:rPr lang="ru-RU" dirty="0" smtClean="0"/>
              <a:t>формата (книга </a:t>
            </a:r>
            <a:r>
              <a:rPr lang="ru-RU" dirty="0"/>
              <a:t>- ширма), </a:t>
            </a:r>
            <a:r>
              <a:rPr lang="ru-RU" dirty="0" smtClean="0"/>
              <a:t>основа страниц изготовлена из </a:t>
            </a:r>
            <a:r>
              <a:rPr lang="ru-RU" dirty="0"/>
              <a:t>очень плотного картона.  Страницы обтянуты тканью. Каждый разворот страниц </a:t>
            </a:r>
            <a:r>
              <a:rPr lang="ru-RU" dirty="0" smtClean="0"/>
              <a:t>имеет сюжетный </a:t>
            </a:r>
            <a:r>
              <a:rPr lang="ru-RU" dirty="0"/>
              <a:t>замысел для театральной </a:t>
            </a:r>
            <a:r>
              <a:rPr lang="ru-RU" dirty="0" smtClean="0"/>
              <a:t>постановки, оформление страниц выполнено </a:t>
            </a:r>
            <a:r>
              <a:rPr lang="ru-RU" dirty="0"/>
              <a:t>в определенной технике рукоделия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10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avatars.mds.yandex.net/get-pdb/776003/def6ed4a-89c8-4413-8903-53a4e7ca3b17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pic>
        <p:nvPicPr>
          <p:cNvPr id="23" name="Рисунок 22" descr="C:\Users\User\Desktop\конкурс\vJAuWV2t_a8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36023" y="3479071"/>
            <a:ext cx="4197350" cy="314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4458790" y="1130060"/>
            <a:ext cx="7093176" cy="2294627"/>
          </a:xfrm>
          <a:prstGeom prst="rect">
            <a:avLst/>
          </a:prstGeom>
          <a:solidFill>
            <a:srgbClr val="002060">
              <a:alpha val="37000"/>
            </a:srgbClr>
          </a:solidFill>
          <a:ln w="19050">
            <a:solidFill>
              <a:srgbClr val="FFFF99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sz="1600" dirty="0" smtClean="0"/>
              <a:t>На </a:t>
            </a:r>
            <a:r>
              <a:rPr lang="ru-RU" sz="1600" dirty="0"/>
              <a:t>каждой странице моей книги сделано все так, чтобы ребенок мог сам показать сказку.</a:t>
            </a:r>
          </a:p>
          <a:p>
            <a:pPr fontAlgn="base"/>
            <a:r>
              <a:rPr lang="ru-RU" sz="1600" dirty="0" smtClean="0"/>
              <a:t>Все декорации, персонажи сказок имеют крепления в виде липучек и могут спокойно перемещаться.</a:t>
            </a:r>
          </a:p>
          <a:p>
            <a:pPr fontAlgn="base"/>
            <a:r>
              <a:rPr lang="ru-RU" sz="1600" dirty="0" smtClean="0"/>
              <a:t> Декорации и герои сказок, театральных постановок хранятся в контейнерах, по видам театра, что помогает воспитанникам ориентироваться при выборе нужных персонажей для сказки, классифицировать по видам театра. </a:t>
            </a:r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1728" y="1339175"/>
            <a:ext cx="3848055" cy="513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8895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3314" name="Picture 2" descr="https://pp.userapi.com/c845216/v845216093/78633/lsUpcMTNh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721" y="-130559"/>
            <a:ext cx="7691340" cy="70625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066800" y="430838"/>
            <a:ext cx="10058400" cy="520252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FF0D"/>
              </a:gs>
              <a:gs pos="100000">
                <a:srgbClr val="FFCC00">
                  <a:lumMod val="57000"/>
                </a:srgbClr>
              </a:gs>
            </a:gsLst>
            <a:lin ang="10800000" scaled="1"/>
            <a:tileRect/>
          </a:gradFill>
          <a:ln w="127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6024" y="4908429"/>
            <a:ext cx="4563290" cy="1293961"/>
          </a:xfrm>
          <a:prstGeom prst="rect">
            <a:avLst/>
          </a:prstGeom>
          <a:solidFill>
            <a:srgbClr val="002060">
              <a:alpha val="37000"/>
            </a:srgbClr>
          </a:solidFill>
          <a:ln w="19050">
            <a:solidFill>
              <a:srgbClr val="FFFF99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Пособие может </a:t>
            </a:r>
            <a:r>
              <a:rPr lang="ru-RU" dirty="0"/>
              <a:t>использоваться как ширма и одновременно  служить театральной декорацией для нескольких игроков.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1026" name="Picture 2" descr="C:\Users\User\Desktop\RaUuBZfVQYM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1125" y="1449242"/>
            <a:ext cx="5992481" cy="449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24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avon">
    <a:dk1>
      <a:sysClr val="windowText" lastClr="000000"/>
    </a:dk1>
    <a:lt1>
      <a:sysClr val="window" lastClr="FFFFFF"/>
    </a:lt1>
    <a:dk2>
      <a:srgbClr val="1485A4"/>
    </a:dk2>
    <a:lt2>
      <a:srgbClr val="E3DED1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F49100"/>
    </a:hlink>
    <a:folHlink>
      <a:srgbClr val="739D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806</Words>
  <Application>Microsoft Office PowerPoint</Application>
  <PresentationFormat>Произвольный</PresentationFormat>
  <Paragraphs>76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Savon</vt:lpstr>
      <vt:lpstr>Многофункциональное дидактическое</vt:lpstr>
      <vt:lpstr>Пояснительная записка</vt:lpstr>
      <vt:lpstr>Актуальность</vt:lpstr>
      <vt:lpstr>дидактическое пособие</vt:lpstr>
      <vt:lpstr>Цель дидактического пособия:</vt:lpstr>
      <vt:lpstr>Слайд 6</vt:lpstr>
      <vt:lpstr>Описание пособия</vt:lpstr>
      <vt:lpstr>Описание пособия</vt:lpstr>
      <vt:lpstr>Описание пособия</vt:lpstr>
      <vt:lpstr>Описание пособия</vt:lpstr>
      <vt:lpstr>Описание пособия</vt:lpstr>
      <vt:lpstr>Описание пособия</vt:lpstr>
      <vt:lpstr>Описание пособия</vt:lpstr>
      <vt:lpstr>Описание пособия</vt:lpstr>
      <vt:lpstr>Описание пособия</vt:lpstr>
      <vt:lpstr>Описание пособия</vt:lpstr>
      <vt:lpstr>Слайд 17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133</cp:revision>
  <dcterms:created xsi:type="dcterms:W3CDTF">2019-10-18T13:42:51Z</dcterms:created>
  <dcterms:modified xsi:type="dcterms:W3CDTF">2019-10-31T08:33:23Z</dcterms:modified>
</cp:coreProperties>
</file>